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4.jpg" ContentType="image/jpeg"/>
  <Override PartName="/ppt/media/image11.jpg" ContentType="image/jpeg"/>
  <Override PartName="/ppt/media/image12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64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6" y="4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1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1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1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846427" y="210299"/>
            <a:ext cx="926200" cy="92889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-1" y="6291071"/>
            <a:ext cx="12192000" cy="56692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2511" y="196532"/>
            <a:ext cx="1247063" cy="11682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78178" y="383235"/>
            <a:ext cx="8835643" cy="1717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1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6851" y="2160016"/>
            <a:ext cx="11224260" cy="3243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65">
            <a:extLst>
              <a:ext uri="{FF2B5EF4-FFF2-40B4-BE49-F238E27FC236}">
                <a16:creationId xmlns:a16="http://schemas.microsoft.com/office/drawing/2014/main" id="{487F3F76-C52C-4767-A7F7-C13F5A476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25"/>
          <a:stretch/>
        </p:blipFill>
        <p:spPr>
          <a:xfrm>
            <a:off x="-6222" y="21566"/>
            <a:ext cx="6775704" cy="6852356"/>
          </a:xfrm>
          <a:prstGeom prst="rect">
            <a:avLst/>
          </a:prstGeom>
        </p:spPr>
      </p:pic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6928422" y="2475357"/>
            <a:ext cx="4769485" cy="1325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1484" marR="5080" indent="-439420" algn="ctr">
              <a:lnSpc>
                <a:spcPct val="110800"/>
              </a:lnSpc>
              <a:spcBef>
                <a:spcPts val="100"/>
              </a:spcBef>
              <a:tabLst>
                <a:tab pos="1767839" algn="l"/>
              </a:tabLst>
            </a:pPr>
            <a:r>
              <a:rPr sz="4000" b="1" spc="5" dirty="0">
                <a:solidFill>
                  <a:srgbClr val="16648B"/>
                </a:solidFill>
              </a:rPr>
              <a:t>«Учитель</a:t>
            </a:r>
            <a:r>
              <a:rPr sz="4000" b="1" spc="-55" dirty="0">
                <a:solidFill>
                  <a:srgbClr val="16648B"/>
                </a:solidFill>
              </a:rPr>
              <a:t> </a:t>
            </a:r>
            <a:r>
              <a:rPr sz="4000" b="1" spc="-40" dirty="0">
                <a:solidFill>
                  <a:srgbClr val="16648B"/>
                </a:solidFill>
              </a:rPr>
              <a:t>будущего»</a:t>
            </a:r>
            <a:endParaRPr sz="4000" b="1" dirty="0">
              <a:solidFill>
                <a:srgbClr val="16648B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9D22007-5563-4E3C-B427-385909C486FA}"/>
              </a:ext>
            </a:extLst>
          </p:cNvPr>
          <p:cNvSpPr txBox="1"/>
          <p:nvPr/>
        </p:nvSpPr>
        <p:spPr>
          <a:xfrm>
            <a:off x="8915400" y="5162963"/>
            <a:ext cx="2782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Команда «Пландинцы»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507817D-6FA7-4BDA-8455-7517E0AB5204}"/>
              </a:ext>
            </a:extLst>
          </p:cNvPr>
          <p:cNvSpPr/>
          <p:nvPr/>
        </p:nvSpPr>
        <p:spPr>
          <a:xfrm>
            <a:off x="6752917" y="281925"/>
            <a:ext cx="55403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525252"/>
                </a:solidFill>
                <a:latin typeface="Golos"/>
              </a:rPr>
              <a:t>XII Всероссийский онлайн-чемпионат «Изучи интернет– управляй им»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B90EB1E-F0C3-4E32-9479-250544C980EB}"/>
              </a:ext>
            </a:extLst>
          </p:cNvPr>
          <p:cNvSpPr/>
          <p:nvPr/>
        </p:nvSpPr>
        <p:spPr>
          <a:xfrm>
            <a:off x="6749604" y="5929744"/>
            <a:ext cx="5540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525252"/>
                </a:solidFill>
                <a:latin typeface="Golos"/>
              </a:rPr>
              <a:t>Арзамас, 2023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" y="6291071"/>
            <a:ext cx="12192000" cy="56692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97557" y="383235"/>
            <a:ext cx="8634095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5" dirty="0"/>
              <a:t>«Учитель</a:t>
            </a:r>
            <a:r>
              <a:rPr spc="-10" dirty="0"/>
              <a:t> </a:t>
            </a:r>
            <a:r>
              <a:rPr spc="-40" dirty="0"/>
              <a:t>будущего»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29234" y="1344879"/>
            <a:ext cx="11158220" cy="112210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99600"/>
              </a:lnSpc>
              <a:spcBef>
                <a:spcPts val="110"/>
              </a:spcBef>
            </a:pPr>
            <a:r>
              <a:rPr lang="ru-RU" b="1" dirty="0"/>
              <a:t>Учитель будущего </a:t>
            </a:r>
            <a:r>
              <a:rPr lang="ru-RU" dirty="0"/>
              <a:t>– это профессионал в своем деле, любящий свой предмет. Он передает свои знания ученикам, но при этом не только рассказывает и показывает, но и привлекает учеников к поисковой и исследовательской деятельности, учит их добывать знания и обязательно использовать их в своей практике, чтобы они были востребованы. Учитель будущего- это организатор учебного процесса.</a:t>
            </a:r>
            <a:endParaRPr sz="2400" dirty="0">
              <a:latin typeface="Cambria"/>
              <a:cs typeface="Cambri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8D6492-DC14-4E72-9C55-AC0BFCD00B0C}"/>
              </a:ext>
            </a:extLst>
          </p:cNvPr>
          <p:cNvSpPr txBox="1"/>
          <p:nvPr/>
        </p:nvSpPr>
        <p:spPr>
          <a:xfrm>
            <a:off x="1934420" y="2986107"/>
            <a:ext cx="18172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16648B"/>
                </a:solidFill>
              </a:rPr>
              <a:t>ИНТЕГРАТОР</a:t>
            </a:r>
          </a:p>
          <a:p>
            <a:r>
              <a:rPr lang="ru-RU" dirty="0"/>
              <a:t>Педагогический </a:t>
            </a:r>
          </a:p>
          <a:p>
            <a:r>
              <a:rPr lang="ru-RU" dirty="0"/>
              <a:t>влияний на </a:t>
            </a:r>
          </a:p>
          <a:p>
            <a:r>
              <a:rPr lang="ru-RU" dirty="0"/>
              <a:t>обучающегося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768381-926F-4A6D-8758-2FA3A7CFDE13}"/>
              </a:ext>
            </a:extLst>
          </p:cNvPr>
          <p:cNvSpPr txBox="1"/>
          <p:nvPr/>
        </p:nvSpPr>
        <p:spPr>
          <a:xfrm>
            <a:off x="5896820" y="2828835"/>
            <a:ext cx="226279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16648B"/>
                </a:solidFill>
              </a:rPr>
              <a:t>НАВИГАТОР</a:t>
            </a:r>
          </a:p>
          <a:p>
            <a:r>
              <a:rPr lang="ru-RU" dirty="0"/>
              <a:t>Возможностей </a:t>
            </a:r>
          </a:p>
          <a:p>
            <a:r>
              <a:rPr lang="ru-RU" dirty="0"/>
              <a:t>города для развития </a:t>
            </a:r>
          </a:p>
          <a:p>
            <a:r>
              <a:rPr lang="ru-RU" dirty="0"/>
              <a:t>талантов </a:t>
            </a:r>
          </a:p>
          <a:p>
            <a:r>
              <a:rPr lang="ru-RU" dirty="0"/>
              <a:t>обучающегося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C0EDFF-46F1-4138-BDB5-DEAE5CC024D4}"/>
              </a:ext>
            </a:extLst>
          </p:cNvPr>
          <p:cNvSpPr txBox="1"/>
          <p:nvPr/>
        </p:nvSpPr>
        <p:spPr>
          <a:xfrm>
            <a:off x="9753600" y="2839345"/>
            <a:ext cx="220618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16648B"/>
                </a:solidFill>
              </a:rPr>
              <a:t>НАСТАВНИК</a:t>
            </a:r>
          </a:p>
          <a:p>
            <a:r>
              <a:rPr lang="ru-RU" dirty="0"/>
              <a:t>Обучающегося при</a:t>
            </a:r>
          </a:p>
          <a:p>
            <a:r>
              <a:rPr lang="ru-RU" dirty="0"/>
              <a:t>Подготовке к жизни </a:t>
            </a:r>
          </a:p>
          <a:p>
            <a:r>
              <a:rPr lang="ru-RU" dirty="0"/>
              <a:t>и работе в новой</a:t>
            </a:r>
          </a:p>
          <a:p>
            <a:r>
              <a:rPr lang="ru-RU" dirty="0"/>
              <a:t>технологической</a:t>
            </a:r>
          </a:p>
          <a:p>
            <a:r>
              <a:rPr lang="ru-RU" dirty="0"/>
              <a:t>эпохе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6029361-FA17-4453-ABE3-0BA54BE589C7}"/>
              </a:ext>
            </a:extLst>
          </p:cNvPr>
          <p:cNvSpPr txBox="1"/>
          <p:nvPr/>
        </p:nvSpPr>
        <p:spPr>
          <a:xfrm>
            <a:off x="5895844" y="4436838"/>
            <a:ext cx="29233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16648B"/>
                </a:solidFill>
              </a:rPr>
              <a:t>ПОМОЩНИК</a:t>
            </a:r>
          </a:p>
          <a:p>
            <a:r>
              <a:rPr lang="ru-RU" dirty="0"/>
              <a:t>В воспитании у ребенка</a:t>
            </a:r>
          </a:p>
          <a:p>
            <a:r>
              <a:rPr lang="ru-RU" dirty="0"/>
              <a:t>Ответственного отношения </a:t>
            </a:r>
          </a:p>
          <a:p>
            <a:r>
              <a:rPr lang="ru-RU" dirty="0"/>
              <a:t>К себе, своему будущему и</a:t>
            </a:r>
          </a:p>
          <a:p>
            <a:r>
              <a:rPr lang="ru-RU" dirty="0"/>
              <a:t>Своей стране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74C992CC-0226-4516-84F5-FAB2F5E8DB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2367" y="2952665"/>
            <a:ext cx="1262275" cy="867814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06FFD1F-0C5D-453C-875C-E539245EBA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350" y="2952665"/>
            <a:ext cx="1105800" cy="988715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F2342A50-3C6B-4B3F-8D1E-0F2B2B12E3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93" y="4637645"/>
            <a:ext cx="1044949" cy="963524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DA07507-C2CA-4514-95FC-F5A7FD9FB9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0982" y="2824522"/>
            <a:ext cx="1010330" cy="11487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" y="6291071"/>
            <a:ext cx="12192000" cy="56692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97557" y="383235"/>
            <a:ext cx="8634095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5" dirty="0"/>
              <a:t>«Учитель</a:t>
            </a:r>
            <a:r>
              <a:rPr spc="-10" dirty="0"/>
              <a:t> </a:t>
            </a:r>
            <a:r>
              <a:rPr spc="-40" dirty="0"/>
              <a:t>будущего»</a:t>
            </a: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id="{35736C81-6953-4715-9FEA-6D7569F904AD}"/>
              </a:ext>
            </a:extLst>
          </p:cNvPr>
          <p:cNvSpPr txBox="1"/>
          <p:nvPr/>
        </p:nvSpPr>
        <p:spPr>
          <a:xfrm>
            <a:off x="605344" y="1143000"/>
            <a:ext cx="1101852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i="1" spc="-60" dirty="0" err="1">
                <a:solidFill>
                  <a:srgbClr val="28235F"/>
                </a:solidFill>
                <a:latin typeface="Cambria"/>
                <a:cs typeface="Cambria"/>
              </a:rPr>
              <a:t>Развитие</a:t>
            </a:r>
            <a:r>
              <a:rPr sz="2800" i="1" spc="-5" dirty="0">
                <a:solidFill>
                  <a:srgbClr val="28235F"/>
                </a:solidFill>
                <a:latin typeface="Cambria"/>
                <a:cs typeface="Cambria"/>
              </a:rPr>
              <a:t> </a:t>
            </a:r>
            <a:r>
              <a:rPr sz="2800" i="1" spc="-95" dirty="0">
                <a:solidFill>
                  <a:srgbClr val="28235F"/>
                </a:solidFill>
                <a:latin typeface="Cambria"/>
                <a:cs typeface="Cambria"/>
              </a:rPr>
              <a:t>профессиональных</a:t>
            </a:r>
            <a:r>
              <a:rPr sz="2800" i="1" spc="25" dirty="0">
                <a:solidFill>
                  <a:srgbClr val="28235F"/>
                </a:solidFill>
                <a:latin typeface="Cambria"/>
                <a:cs typeface="Cambria"/>
              </a:rPr>
              <a:t> </a:t>
            </a:r>
            <a:r>
              <a:rPr sz="2800" i="1" spc="-85" dirty="0">
                <a:solidFill>
                  <a:srgbClr val="28235F"/>
                </a:solidFill>
                <a:latin typeface="Cambria"/>
                <a:cs typeface="Cambria"/>
              </a:rPr>
              <a:t>компетенций</a:t>
            </a:r>
            <a:r>
              <a:rPr sz="2800" i="1" spc="10" dirty="0">
                <a:solidFill>
                  <a:srgbClr val="28235F"/>
                </a:solidFill>
                <a:latin typeface="Cambria"/>
                <a:cs typeface="Cambria"/>
              </a:rPr>
              <a:t> </a:t>
            </a:r>
            <a:r>
              <a:rPr sz="2800" i="1" spc="-130" dirty="0">
                <a:solidFill>
                  <a:srgbClr val="28235F"/>
                </a:solidFill>
                <a:latin typeface="Cambria"/>
                <a:cs typeface="Cambria"/>
              </a:rPr>
              <a:t>педагогов</a:t>
            </a:r>
            <a:r>
              <a:rPr sz="2800" i="1" spc="30" dirty="0">
                <a:solidFill>
                  <a:srgbClr val="28235F"/>
                </a:solidFill>
                <a:latin typeface="Cambria"/>
                <a:cs typeface="Cambria"/>
              </a:rPr>
              <a:t> </a:t>
            </a:r>
            <a:r>
              <a:rPr sz="2800" i="1" spc="-140" dirty="0">
                <a:solidFill>
                  <a:srgbClr val="28235F"/>
                </a:solidFill>
                <a:latin typeface="Cambria"/>
                <a:cs typeface="Cambria"/>
              </a:rPr>
              <a:t>по</a:t>
            </a:r>
            <a:r>
              <a:rPr sz="2800" i="1" spc="-5" dirty="0">
                <a:solidFill>
                  <a:srgbClr val="28235F"/>
                </a:solidFill>
                <a:latin typeface="Cambria"/>
                <a:cs typeface="Cambria"/>
              </a:rPr>
              <a:t> </a:t>
            </a:r>
            <a:r>
              <a:rPr sz="2800" i="1" spc="-45" dirty="0">
                <a:solidFill>
                  <a:srgbClr val="28235F"/>
                </a:solidFill>
                <a:latin typeface="Cambria"/>
                <a:cs typeface="Cambria"/>
              </a:rPr>
              <a:t>направлениям, </a:t>
            </a:r>
            <a:r>
              <a:rPr sz="2800" i="1" spc="-605" dirty="0">
                <a:solidFill>
                  <a:srgbClr val="28235F"/>
                </a:solidFill>
                <a:latin typeface="Cambria"/>
                <a:cs typeface="Cambria"/>
              </a:rPr>
              <a:t> </a:t>
            </a:r>
            <a:r>
              <a:rPr sz="2800" i="1" spc="-70" dirty="0">
                <a:solidFill>
                  <a:srgbClr val="28235F"/>
                </a:solidFill>
                <a:latin typeface="Cambria"/>
                <a:cs typeface="Cambria"/>
              </a:rPr>
              <a:t>определяемым</a:t>
            </a:r>
            <a:r>
              <a:rPr sz="2800" i="1" spc="20" dirty="0">
                <a:solidFill>
                  <a:srgbClr val="28235F"/>
                </a:solidFill>
                <a:latin typeface="Cambria"/>
                <a:cs typeface="Cambria"/>
              </a:rPr>
              <a:t> </a:t>
            </a:r>
            <a:r>
              <a:rPr sz="2800" i="1" spc="-80" dirty="0">
                <a:solidFill>
                  <a:srgbClr val="28235F"/>
                </a:solidFill>
                <a:latin typeface="Cambria"/>
                <a:cs typeface="Cambria"/>
              </a:rPr>
              <a:t>структурой</a:t>
            </a:r>
            <a:r>
              <a:rPr sz="2800" i="1" spc="-10" dirty="0">
                <a:solidFill>
                  <a:srgbClr val="28235F"/>
                </a:solidFill>
                <a:latin typeface="Cambria"/>
                <a:cs typeface="Cambria"/>
              </a:rPr>
              <a:t> </a:t>
            </a:r>
            <a:r>
              <a:rPr sz="2800" i="1" spc="-110" dirty="0" err="1">
                <a:solidFill>
                  <a:srgbClr val="28235F"/>
                </a:solidFill>
                <a:latin typeface="Cambria"/>
                <a:cs typeface="Cambria"/>
              </a:rPr>
              <a:t>педагогической</a:t>
            </a:r>
            <a:r>
              <a:rPr sz="2800" i="1" spc="20" dirty="0">
                <a:solidFill>
                  <a:srgbClr val="28235F"/>
                </a:solidFill>
                <a:latin typeface="Cambria"/>
                <a:cs typeface="Cambria"/>
              </a:rPr>
              <a:t> </a:t>
            </a:r>
            <a:r>
              <a:rPr sz="2800" i="1" spc="-105" dirty="0" err="1">
                <a:solidFill>
                  <a:srgbClr val="28235F"/>
                </a:solidFill>
                <a:latin typeface="Cambria"/>
                <a:cs typeface="Cambria"/>
              </a:rPr>
              <a:t>деятельности</a:t>
            </a:r>
            <a:endParaRPr sz="2800" dirty="0">
              <a:latin typeface="Cambria"/>
              <a:cs typeface="Cambria"/>
            </a:endParaRPr>
          </a:p>
        </p:txBody>
      </p:sp>
      <p:pic>
        <p:nvPicPr>
          <p:cNvPr id="19" name="object 3">
            <a:extLst>
              <a:ext uri="{FF2B5EF4-FFF2-40B4-BE49-F238E27FC236}">
                <a16:creationId xmlns:a16="http://schemas.microsoft.com/office/drawing/2014/main" id="{A0F9CE6D-FA53-4A6F-B49A-794264BCEF2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5411" y="2590800"/>
            <a:ext cx="10548453" cy="343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46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" y="6291071"/>
            <a:ext cx="12192000" cy="56692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97557" y="383235"/>
            <a:ext cx="8634095" cy="88934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5" dirty="0"/>
              <a:t>«Учитель</a:t>
            </a:r>
            <a:r>
              <a:rPr spc="-10" dirty="0"/>
              <a:t> </a:t>
            </a:r>
            <a:r>
              <a:rPr spc="-40" dirty="0"/>
              <a:t>будущего»</a:t>
            </a:r>
            <a:br>
              <a:rPr lang="ru-RU" spc="-40" dirty="0"/>
            </a:br>
            <a:r>
              <a:rPr lang="ru-RU" sz="2000" spc="-40" dirty="0">
                <a:solidFill>
                  <a:srgbClr val="16648B"/>
                </a:solidFill>
              </a:rPr>
              <a:t>Визуализация профессиональных данных</a:t>
            </a:r>
            <a:endParaRPr sz="2000" spc="-40" dirty="0">
              <a:solidFill>
                <a:srgbClr val="16648B"/>
              </a:solidFill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F44A0AE-4E79-4B2E-8665-22311FC99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697" y="2152650"/>
            <a:ext cx="3104604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D8FE846-1249-4460-B36D-AE7362CA8E6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1" t="21111" r="15632" b="58889"/>
          <a:stretch/>
        </p:blipFill>
        <p:spPr>
          <a:xfrm>
            <a:off x="48883" y="1414042"/>
            <a:ext cx="914401" cy="1371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282EF06-550B-42C3-A103-6F6B0254F01B}"/>
              </a:ext>
            </a:extLst>
          </p:cNvPr>
          <p:cNvSpPr txBox="1"/>
          <p:nvPr/>
        </p:nvSpPr>
        <p:spPr>
          <a:xfrm>
            <a:off x="963284" y="1414042"/>
            <a:ext cx="39502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Технологии и инструменты</a:t>
            </a:r>
          </a:p>
          <a:p>
            <a:endParaRPr lang="ru-RU" dirty="0"/>
          </a:p>
          <a:p>
            <a:r>
              <a:rPr lang="ru-RU" dirty="0"/>
              <a:t>Технологии графики, моделирования</a:t>
            </a:r>
          </a:p>
          <a:p>
            <a:r>
              <a:rPr lang="ru-RU" dirty="0"/>
              <a:t>Технологии дистанционного обучения</a:t>
            </a:r>
          </a:p>
          <a:p>
            <a:r>
              <a:rPr lang="ru-RU" dirty="0"/>
              <a:t>Математическое моделирование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1F44944-FAEC-49F4-BF6F-07EE3BFF5B3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39" t="18556" r="67534" b="61444"/>
          <a:stretch/>
        </p:blipFill>
        <p:spPr>
          <a:xfrm>
            <a:off x="48884" y="3280830"/>
            <a:ext cx="1151118" cy="109053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A91A689-4455-4A03-98A6-748C70EB725B}"/>
              </a:ext>
            </a:extLst>
          </p:cNvPr>
          <p:cNvSpPr txBox="1"/>
          <p:nvPr/>
        </p:nvSpPr>
        <p:spPr>
          <a:xfrm>
            <a:off x="1194508" y="3241608"/>
            <a:ext cx="33380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Основы веб-дизайна</a:t>
            </a:r>
          </a:p>
          <a:p>
            <a:endParaRPr lang="ru-RU" dirty="0"/>
          </a:p>
          <a:p>
            <a:r>
              <a:rPr lang="ru-RU" dirty="0"/>
              <a:t>Электронные образовательные </a:t>
            </a:r>
          </a:p>
          <a:p>
            <a:r>
              <a:rPr lang="ru-RU" dirty="0"/>
              <a:t>площадки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B00814B-C4D8-49DB-B231-1D78EF22DC3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84" t="23483" r="26153" b="62778"/>
          <a:stretch/>
        </p:blipFill>
        <p:spPr>
          <a:xfrm>
            <a:off x="7430809" y="3553551"/>
            <a:ext cx="1408331" cy="94224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CDC67EA-E7A5-4EF2-B757-03F8E0578A2A}"/>
              </a:ext>
            </a:extLst>
          </p:cNvPr>
          <p:cNvSpPr txBox="1"/>
          <p:nvPr/>
        </p:nvSpPr>
        <p:spPr>
          <a:xfrm>
            <a:off x="1194507" y="4771632"/>
            <a:ext cx="26379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Развитие личности </a:t>
            </a:r>
          </a:p>
          <a:p>
            <a:endParaRPr lang="ru-RU" dirty="0"/>
          </a:p>
          <a:p>
            <a:r>
              <a:rPr lang="ru-RU" dirty="0"/>
              <a:t>Педагогические проекты</a:t>
            </a:r>
          </a:p>
          <a:p>
            <a:r>
              <a:rPr lang="ru-RU" dirty="0"/>
              <a:t>Творческое мышление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DF51D7A-660E-4A8B-9364-A658DACDD44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62" t="62778" r="4884" b="11816"/>
          <a:stretch/>
        </p:blipFill>
        <p:spPr>
          <a:xfrm>
            <a:off x="7639675" y="1686159"/>
            <a:ext cx="990600" cy="117214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45A3DC4-01CA-4836-BE00-27EFB466B36B}"/>
              </a:ext>
            </a:extLst>
          </p:cNvPr>
          <p:cNvSpPr txBox="1"/>
          <p:nvPr/>
        </p:nvSpPr>
        <p:spPr>
          <a:xfrm>
            <a:off x="8536468" y="1427628"/>
            <a:ext cx="353808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Образовательные продукты</a:t>
            </a:r>
          </a:p>
          <a:p>
            <a:endParaRPr lang="ru-RU" dirty="0"/>
          </a:p>
          <a:p>
            <a:r>
              <a:rPr lang="ru-RU" dirty="0"/>
              <a:t>Разработка и реализация </a:t>
            </a:r>
          </a:p>
          <a:p>
            <a:r>
              <a:rPr lang="ru-RU" dirty="0"/>
              <a:t>методических моделей, методик, </a:t>
            </a:r>
          </a:p>
          <a:p>
            <a:r>
              <a:rPr lang="ru-RU" dirty="0"/>
              <a:t>технологий и приемов обучения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D30611A9-59B7-4719-B326-8F560907E3C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32" t="15556" r="43350" b="68611"/>
          <a:stretch/>
        </p:blipFill>
        <p:spPr>
          <a:xfrm>
            <a:off x="161039" y="4740504"/>
            <a:ext cx="990601" cy="108585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B1E4FDD-C0AE-440F-81B8-F26AE92927A2}"/>
              </a:ext>
            </a:extLst>
          </p:cNvPr>
          <p:cNvSpPr txBox="1"/>
          <p:nvPr/>
        </p:nvSpPr>
        <p:spPr>
          <a:xfrm>
            <a:off x="8539526" y="3257225"/>
            <a:ext cx="31561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Виртуальные галереи </a:t>
            </a:r>
          </a:p>
          <a:p>
            <a:endParaRPr lang="ru-RU" dirty="0"/>
          </a:p>
          <a:p>
            <a:r>
              <a:rPr lang="ru-RU" dirty="0"/>
              <a:t>Интерактивные лекции, книги</a:t>
            </a:r>
          </a:p>
          <a:p>
            <a:r>
              <a:rPr lang="ru-RU" dirty="0"/>
              <a:t>Мультимедиа - презентации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5C0FE408-A38E-4AEB-8675-09F998D37BF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40" t="63741" r="69564" b="20425"/>
          <a:stretch/>
        </p:blipFill>
        <p:spPr>
          <a:xfrm>
            <a:off x="7479156" y="4694626"/>
            <a:ext cx="1151119" cy="108585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1BF1DF47-5CA0-4418-88CE-4CB182295082}"/>
              </a:ext>
            </a:extLst>
          </p:cNvPr>
          <p:cNvSpPr txBox="1"/>
          <p:nvPr/>
        </p:nvSpPr>
        <p:spPr>
          <a:xfrm>
            <a:off x="8644652" y="4835703"/>
            <a:ext cx="21993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Веб-сайты</a:t>
            </a:r>
          </a:p>
          <a:p>
            <a:endParaRPr lang="ru-RU" dirty="0"/>
          </a:p>
          <a:p>
            <a:r>
              <a:rPr lang="ru-RU" dirty="0"/>
              <a:t>Портфолио педагога</a:t>
            </a:r>
          </a:p>
        </p:txBody>
      </p:sp>
    </p:spTree>
    <p:extLst>
      <p:ext uri="{BB962C8B-B14F-4D97-AF65-F5344CB8AC3E}">
        <p14:creationId xmlns:p14="http://schemas.microsoft.com/office/powerpoint/2010/main" val="362905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" y="6291071"/>
            <a:ext cx="12192000" cy="56692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97557" y="383235"/>
            <a:ext cx="8634095" cy="88934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pc="5" dirty="0"/>
              <a:t>«Учитель</a:t>
            </a:r>
            <a:r>
              <a:rPr spc="-10" dirty="0"/>
              <a:t> </a:t>
            </a:r>
            <a:r>
              <a:rPr spc="-40" dirty="0"/>
              <a:t>будущего»</a:t>
            </a:r>
            <a:br>
              <a:rPr lang="ru-RU" spc="-40" dirty="0"/>
            </a:br>
            <a:r>
              <a:rPr lang="ru-RU" sz="2000" spc="-40" dirty="0">
                <a:solidFill>
                  <a:srgbClr val="16648B"/>
                </a:solidFill>
              </a:rPr>
              <a:t>Кабинет специалиста</a:t>
            </a:r>
            <a:endParaRPr sz="2000" spc="-40" dirty="0">
              <a:solidFill>
                <a:srgbClr val="16648B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2D1C48A-C781-484A-944A-BE7BFF4914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18" t="5588" r="24119" b="13333"/>
          <a:stretch/>
        </p:blipFill>
        <p:spPr>
          <a:xfrm>
            <a:off x="3993181" y="1598395"/>
            <a:ext cx="4205635" cy="438411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2AD081E-3234-4628-B4D0-CBF58CBAF995}"/>
              </a:ext>
            </a:extLst>
          </p:cNvPr>
          <p:cNvSpPr txBox="1"/>
          <p:nvPr/>
        </p:nvSpPr>
        <p:spPr>
          <a:xfrm>
            <a:off x="762000" y="1272581"/>
            <a:ext cx="2465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Деятельность сетевого характера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CCBFF2-814F-45AE-93D1-4AC0A98F91D5}"/>
              </a:ext>
            </a:extLst>
          </p:cNvPr>
          <p:cNvSpPr txBox="1"/>
          <p:nvPr/>
        </p:nvSpPr>
        <p:spPr>
          <a:xfrm>
            <a:off x="762000" y="2143236"/>
            <a:ext cx="2465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Социальные вкладки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B5D9F1-77FD-4136-A322-BBF08FDDE5A8}"/>
              </a:ext>
            </a:extLst>
          </p:cNvPr>
          <p:cNvSpPr txBox="1"/>
          <p:nvPr/>
        </p:nvSpPr>
        <p:spPr>
          <a:xfrm>
            <a:off x="799381" y="2808258"/>
            <a:ext cx="2465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Онлайн-сообщества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E0B7E33-B4DD-480C-99FF-439E1929DA61}"/>
              </a:ext>
            </a:extLst>
          </p:cNvPr>
          <p:cNvSpPr txBox="1"/>
          <p:nvPr/>
        </p:nvSpPr>
        <p:spPr>
          <a:xfrm>
            <a:off x="802644" y="3550994"/>
            <a:ext cx="2465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Подписки на новости, видео-каналы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8F5C15C-DFD9-44E8-9807-3673E3CDAD6D}"/>
              </a:ext>
            </a:extLst>
          </p:cNvPr>
          <p:cNvSpPr txBox="1"/>
          <p:nvPr/>
        </p:nvSpPr>
        <p:spPr>
          <a:xfrm>
            <a:off x="799381" y="4390101"/>
            <a:ext cx="2465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Видео-коммуникация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CA65D6E-DF97-4BD0-87C9-76C720276CEB}"/>
              </a:ext>
            </a:extLst>
          </p:cNvPr>
          <p:cNvSpPr txBox="1"/>
          <p:nvPr/>
        </p:nvSpPr>
        <p:spPr>
          <a:xfrm>
            <a:off x="8974348" y="1411080"/>
            <a:ext cx="24657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Облачные сервисы для хранения документов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ECCE339-0090-41E2-AC13-0B6069BA2587}"/>
              </a:ext>
            </a:extLst>
          </p:cNvPr>
          <p:cNvSpPr txBox="1"/>
          <p:nvPr/>
        </p:nvSpPr>
        <p:spPr>
          <a:xfrm>
            <a:off x="8994473" y="2508175"/>
            <a:ext cx="2465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Открытые Интернет-ресурсы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B8C5F92-FBC0-47B6-8E4D-3FD8F5FC6F27}"/>
              </a:ext>
            </a:extLst>
          </p:cNvPr>
          <p:cNvSpPr txBox="1"/>
          <p:nvPr/>
        </p:nvSpPr>
        <p:spPr>
          <a:xfrm>
            <a:off x="9017477" y="3301950"/>
            <a:ext cx="2465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Обмен файлами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693743C-B55F-4B31-B67B-B9BCA4236E68}"/>
              </a:ext>
            </a:extLst>
          </p:cNvPr>
          <p:cNvSpPr txBox="1"/>
          <p:nvPr/>
        </p:nvSpPr>
        <p:spPr>
          <a:xfrm>
            <a:off x="9017477" y="3847822"/>
            <a:ext cx="2465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Популярные СМИ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0413DA5-9662-4B61-9FC5-DAFE40F79456}"/>
              </a:ext>
            </a:extLst>
          </p:cNvPr>
          <p:cNvSpPr txBox="1"/>
          <p:nvPr/>
        </p:nvSpPr>
        <p:spPr>
          <a:xfrm>
            <a:off x="9033292" y="4393694"/>
            <a:ext cx="2465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Микроблоги, чаты, боты</a:t>
            </a:r>
          </a:p>
        </p:txBody>
      </p:sp>
    </p:spTree>
    <p:extLst>
      <p:ext uri="{BB962C8B-B14F-4D97-AF65-F5344CB8AC3E}">
        <p14:creationId xmlns:p14="http://schemas.microsoft.com/office/powerpoint/2010/main" val="2459268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65">
            <a:extLst>
              <a:ext uri="{FF2B5EF4-FFF2-40B4-BE49-F238E27FC236}">
                <a16:creationId xmlns:a16="http://schemas.microsoft.com/office/drawing/2014/main" id="{487F3F76-C52C-4767-A7F7-C13F5A476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25"/>
          <a:stretch/>
        </p:blipFill>
        <p:spPr>
          <a:xfrm>
            <a:off x="-6222" y="21566"/>
            <a:ext cx="6775704" cy="6852356"/>
          </a:xfrm>
          <a:prstGeom prst="rect">
            <a:avLst/>
          </a:prstGeom>
        </p:spPr>
      </p:pic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6928422" y="2475357"/>
            <a:ext cx="4769485" cy="1325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1484" marR="5080" indent="-439420" algn="ctr">
              <a:lnSpc>
                <a:spcPct val="110800"/>
              </a:lnSpc>
              <a:spcBef>
                <a:spcPts val="100"/>
              </a:spcBef>
              <a:tabLst>
                <a:tab pos="1767839" algn="l"/>
              </a:tabLst>
            </a:pPr>
            <a:r>
              <a:rPr sz="4000" b="1" spc="5" dirty="0">
                <a:solidFill>
                  <a:srgbClr val="16648B"/>
                </a:solidFill>
              </a:rPr>
              <a:t>«Учитель</a:t>
            </a:r>
            <a:r>
              <a:rPr sz="4000" b="1" spc="-55" dirty="0">
                <a:solidFill>
                  <a:srgbClr val="16648B"/>
                </a:solidFill>
              </a:rPr>
              <a:t> </a:t>
            </a:r>
            <a:r>
              <a:rPr sz="4000" b="1" spc="-40" dirty="0">
                <a:solidFill>
                  <a:srgbClr val="16648B"/>
                </a:solidFill>
              </a:rPr>
              <a:t>будущего»</a:t>
            </a:r>
            <a:endParaRPr sz="4000" b="1" dirty="0">
              <a:solidFill>
                <a:srgbClr val="16648B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9D22007-5563-4E3C-B427-385909C486FA}"/>
              </a:ext>
            </a:extLst>
          </p:cNvPr>
          <p:cNvSpPr txBox="1"/>
          <p:nvPr/>
        </p:nvSpPr>
        <p:spPr>
          <a:xfrm>
            <a:off x="8915400" y="5162963"/>
            <a:ext cx="2782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Команда «Пландинцы»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507817D-6FA7-4BDA-8455-7517E0AB5204}"/>
              </a:ext>
            </a:extLst>
          </p:cNvPr>
          <p:cNvSpPr/>
          <p:nvPr/>
        </p:nvSpPr>
        <p:spPr>
          <a:xfrm>
            <a:off x="6752917" y="281925"/>
            <a:ext cx="55403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525252"/>
                </a:solidFill>
                <a:latin typeface="Golos"/>
              </a:rPr>
              <a:t>XII Всероссийский онлайн-чемпионат «Изучи интернет– управляй им»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B90EB1E-F0C3-4E32-9479-250544C980EB}"/>
              </a:ext>
            </a:extLst>
          </p:cNvPr>
          <p:cNvSpPr/>
          <p:nvPr/>
        </p:nvSpPr>
        <p:spPr>
          <a:xfrm>
            <a:off x="6749604" y="5929744"/>
            <a:ext cx="5540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525252"/>
                </a:solidFill>
                <a:latin typeface="Golos"/>
              </a:rPr>
              <a:t>Арзамас, 2023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767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254</Words>
  <Application>Microsoft Office PowerPoint</Application>
  <PresentationFormat>Широкоэкранный</PresentationFormat>
  <Paragraphs>69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Cambria</vt:lpstr>
      <vt:lpstr>Golos</vt:lpstr>
      <vt:lpstr>Office Theme</vt:lpstr>
      <vt:lpstr>«Учитель будущего»</vt:lpstr>
      <vt:lpstr>«Учитель будущего»</vt:lpstr>
      <vt:lpstr>«Учитель будущего»</vt:lpstr>
      <vt:lpstr>«Учитель будущего» Визуализация профессиональных данных</vt:lpstr>
      <vt:lpstr>«Учитель будущего» Кабинет специалиста</vt:lpstr>
      <vt:lpstr>«Учитель будущего»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Наталия Серженко</dc:creator>
  <cp:lastModifiedBy>RePack by Diakov</cp:lastModifiedBy>
  <cp:revision>5</cp:revision>
  <dcterms:created xsi:type="dcterms:W3CDTF">2023-09-21T05:23:53Z</dcterms:created>
  <dcterms:modified xsi:type="dcterms:W3CDTF">2023-09-25T09:04:58Z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2020-02-01T00:00:00Z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2023-09-21T00:00:00Z</vt:filetime>
  </property>
</Properties>
</file>